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sldIdLst>
    <p:sldId id="364" r:id="rId4"/>
    <p:sldId id="485" r:id="rId6"/>
    <p:sldId id="392" r:id="rId7"/>
    <p:sldId id="330" r:id="rId8"/>
    <p:sldId id="486" r:id="rId9"/>
    <p:sldId id="487" r:id="rId10"/>
    <p:sldId id="489" r:id="rId11"/>
    <p:sldId id="344" r:id="rId12"/>
    <p:sldId id="514" r:id="rId13"/>
    <p:sldId id="518" r:id="rId14"/>
    <p:sldId id="519" r:id="rId15"/>
    <p:sldId id="446" r:id="rId16"/>
    <p:sldId id="521" r:id="rId17"/>
    <p:sldId id="522" r:id="rId18"/>
    <p:sldId id="523" r:id="rId19"/>
    <p:sldId id="524" r:id="rId20"/>
    <p:sldId id="363" r:id="rId21"/>
    <p:sldId id="365" r:id="rId22"/>
    <p:sldId id="481" r:id="rId23"/>
    <p:sldId id="526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2" name="作者" initials="A" lastIdx="0" clrIdx="1"/>
  <p:cmAuthor id="3" name="微软用户" initials="微" lastIdx="0" clrIdx="0"/>
  <p:cmAuthor id="4" name="新课标第一网" initials="新" lastIdx="0" clrIdx="0"/>
  <p:cmAuthor id="5" name="www.xkb1.com" initials="w" lastIdx="0" clrIdx="1"/>
  <p:cmAuthor id="6" name="lenovo" initials="l" lastIdx="0" clrIdx="0"/>
  <p:cmAuthor id="7" name="xkb1.com" initials="x" lastIdx="0" clrIdx="0"/>
  <p:cmAuthor id="8" name="xiaoxuan Zeng" initials="x" lastIdx="0" clrIdx="0"/>
  <p:cmAuthor id="9" name="dongyu" initials="d" lastIdx="0" clrIdx="8"/>
  <p:cmAuthor id="10" name="PC" initials="P" lastIdx="0" clrIdx="9"/>
  <p:cmAuthor id="11" name="szchd2zx08" initials="s" lastIdx="0" clrIdx="10"/>
  <p:cmAuthor id="12" name="jinli" initials="j" lastIdx="0" clrIdx="0"/>
  <p:cmAuthor id="13" name="MyPC" initials="M" lastIdx="0" clrIdx="11"/>
  <p:cmAuthor id="15" name="李丽" initials="李" lastIdx="0" clrIdx="14"/>
  <p:cmAuthor id="16" name="Nicole Li  李倩" initials="N" lastIdx="0" clrIdx="0"/>
  <p:cmAuthor id="18" name="222" initials="2" lastIdx="0" clrIdx="0"/>
  <p:cmAuthor id="20" name="hanying" initials="h" lastIdx="0" clrIdx="19"/>
  <p:cmAuthor id="21" name="ASUS" initials="A" lastIdx="0" clrIdx="20"/>
  <p:cmAuthor id="22" name="孙宇婷" initials="孙" lastIdx="0" clrIdx="21"/>
  <p:cmAuthor id="2000" name="张瑞霞" initials="authorId_524709945" lastIdx="0" clrIdx="0"/>
  <p:cmAuthor id="2001" name="Dino._6ZFrB7nA" initials="authorId_1257418890" lastIdx="0" clrIdx="1"/>
  <p:cmAuthor id="23" name="古" initials="" lastIdx="0" clrIdx="24"/>
  <p:cmAuthor id="49837067" name="刘浩" initials="刘" lastIdx="0" clrIdx="0"/>
  <p:cmAuthor id="24" name="chenl" initials="c" lastIdx="0" clrIdx="0"/>
  <p:cmAuthor id="25" name="王羽熙" initials="王" lastIdx="0" clrIdx="24"/>
  <p:cmAuthor id="26" name="Mia Vida Villanueva" initials="M" lastIdx="0" clrIdx="0"/>
  <p:cmAuthor id="27" name="张 林娜" initials="张" lastIdx="0" clrIdx="0"/>
  <p:cmAuthor id="28" name="叶子" initials="叶" lastIdx="0" clrIdx="27"/>
  <p:cmAuthor id="29" name="韩琳晶" initials="韩" lastIdx="0" clrIdx="28"/>
  <p:cmAuthor id="30" name="LJH" initials="L" lastIdx="0" clrIdx="0"/>
  <p:cmAuthor id="31" name="未知用户1" initials="未" lastIdx="0" clrIdx="22"/>
  <p:cmAuthor id="32" name="陈庆" initials="陈" lastIdx="0" clrIdx="31"/>
  <p:cmAuthor id="76" name="学珍 马" initials="学马" lastIdx="0" clrIdx="25"/>
  <p:cmAuthor id="34" name="a'su's" initials="a" lastIdx="0" clrIdx="33"/>
  <p:cmAuthor id="35" name="陈芳" initials="" lastIdx="0" clrIdx="35"/>
  <p:cmAuthor id="37" name="DELL" initials="" lastIdx="0" clrIdx="25"/>
  <p:cmAuthor id="38" name="邹 嘉豪" initials="" lastIdx="0" clrIdx="2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53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45057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45059" name="文本占位符 45058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  <p:custDataLst>
              <p:tags r:id="rId5"/>
            </p:custDataLst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325D089-D990-45C2-ADE7-6984EF3AA2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四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学习任务四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史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相关史事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链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探究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知识探究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0" y="932723"/>
            <a:ext cx="12192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6.xml"/><Relationship Id="rId3" Type="http://schemas.openxmlformats.org/officeDocument/2006/relationships/image" Target="../media/image2.png"/><Relationship Id="rId2" Type="http://schemas.openxmlformats.org/officeDocument/2006/relationships/tags" Target="../tags/tag3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450" y="116840"/>
            <a:ext cx="1895475" cy="765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6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633413" y="318308"/>
            <a:ext cx="10802939" cy="633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3119445" y="1334820"/>
            <a:ext cx="5830887" cy="9985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450705" y="1412777"/>
            <a:ext cx="3168352" cy="697627"/>
          </a:xfrm>
          <a:prstGeom prst="rect">
            <a:avLst/>
          </a:prstGeom>
          <a:noFill/>
        </p:spPr>
        <p:txBody>
          <a:bodyPr wrap="square" lIns="121906" tIns="60953" rIns="121906" bIns="60953" rtlCol="0">
            <a:spAutoFit/>
          </a:bodyPr>
          <a:lstStyle/>
          <a:p>
            <a:pPr algn="ctr"/>
            <a:r>
              <a:rPr lang="zh-CN" altLang="en-US" sz="3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6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7.xml"/><Relationship Id="rId3" Type="http://schemas.openxmlformats.org/officeDocument/2006/relationships/image" Target="../media/image4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image" Target="../media/image11.png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5" Type="http://schemas.openxmlformats.org/officeDocument/2006/relationships/slideLayout" Target="../slideLayouts/slideLayout9.xml"/><Relationship Id="rId14" Type="http://schemas.openxmlformats.org/officeDocument/2006/relationships/tags" Target="../tags/tag114.xml"/><Relationship Id="rId13" Type="http://schemas.openxmlformats.org/officeDocument/2006/relationships/tags" Target="../tags/tag113.xml"/><Relationship Id="rId12" Type="http://schemas.openxmlformats.org/officeDocument/2006/relationships/tags" Target="../tags/tag112.xml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tags" Target="../tags/tag10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image" Target="../media/image12.png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image" Target="../media/image5.png"/><Relationship Id="rId2" Type="http://schemas.openxmlformats.org/officeDocument/2006/relationships/tags" Target="../tags/tag116.xml"/><Relationship Id="rId13" Type="http://schemas.openxmlformats.org/officeDocument/2006/relationships/slideLayout" Target="../slideLayouts/slideLayout9.xml"/><Relationship Id="rId12" Type="http://schemas.openxmlformats.org/officeDocument/2006/relationships/tags" Target="../tags/tag123.xml"/><Relationship Id="rId11" Type="http://schemas.openxmlformats.org/officeDocument/2006/relationships/image" Target="../media/image13.png"/><Relationship Id="rId10" Type="http://schemas.openxmlformats.org/officeDocument/2006/relationships/tags" Target="../tags/tag122.xml"/><Relationship Id="rId1" Type="http://schemas.openxmlformats.org/officeDocument/2006/relationships/tags" Target="../tags/tag1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image" Target="../media/image14.png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image" Target="../media/image15.png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image" Target="../media/image16.jpeg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0.xml"/><Relationship Id="rId1" Type="http://schemas.openxmlformats.org/officeDocument/2006/relationships/tags" Target="../tags/tag14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42.xml"/><Relationship Id="rId2" Type="http://schemas.openxmlformats.org/officeDocument/2006/relationships/image" Target="../media/image5.png"/><Relationship Id="rId1" Type="http://schemas.openxmlformats.org/officeDocument/2006/relationships/tags" Target="../tags/tag4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8.xml"/><Relationship Id="rId6" Type="http://schemas.openxmlformats.org/officeDocument/2006/relationships/tags" Target="../tags/tag52.xml"/><Relationship Id="rId5" Type="http://schemas.openxmlformats.org/officeDocument/2006/relationships/image" Target="../media/image6.jpeg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image" Target="../media/image7.png"/><Relationship Id="rId2" Type="http://schemas.openxmlformats.org/officeDocument/2006/relationships/tags" Target="../tags/tag54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5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image" Target="../media/image8.png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69.xml"/><Relationship Id="rId1" Type="http://schemas.openxmlformats.org/officeDocument/2006/relationships/tags" Target="../tags/tag6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image" Target="../media/image9.jpeg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image" Target="../media/image10.png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2" Type="http://schemas.openxmlformats.org/officeDocument/2006/relationships/slideLayout" Target="../slideLayouts/slideLayout9.xml"/><Relationship Id="rId21" Type="http://schemas.openxmlformats.org/officeDocument/2006/relationships/tags" Target="../tags/tag101.xml"/><Relationship Id="rId20" Type="http://schemas.openxmlformats.org/officeDocument/2006/relationships/tags" Target="../tags/tag100.xml"/><Relationship Id="rId2" Type="http://schemas.openxmlformats.org/officeDocument/2006/relationships/tags" Target="../tags/tag82.xml"/><Relationship Id="rId19" Type="http://schemas.openxmlformats.org/officeDocument/2006/relationships/tags" Target="../tags/tag99.xml"/><Relationship Id="rId18" Type="http://schemas.openxmlformats.org/officeDocument/2006/relationships/tags" Target="../tags/tag98.xml"/><Relationship Id="rId17" Type="http://schemas.openxmlformats.org/officeDocument/2006/relationships/tags" Target="../tags/tag97.xml"/><Relationship Id="rId16" Type="http://schemas.openxmlformats.org/officeDocument/2006/relationships/tags" Target="../tags/tag96.xml"/><Relationship Id="rId15" Type="http://schemas.openxmlformats.org/officeDocument/2006/relationships/tags" Target="../tags/tag95.xml"/><Relationship Id="rId14" Type="http://schemas.openxmlformats.org/officeDocument/2006/relationships/tags" Target="../tags/tag94.xml"/><Relationship Id="rId13" Type="http://schemas.openxmlformats.org/officeDocument/2006/relationships/tags" Target="../tags/tag93.xml"/><Relationship Id="rId12" Type="http://schemas.openxmlformats.org/officeDocument/2006/relationships/tags" Target="../tags/tag92.xml"/><Relationship Id="rId11" Type="http://schemas.openxmlformats.org/officeDocument/2006/relationships/tags" Target="../tags/tag91.xml"/><Relationship Id="rId10" Type="http://schemas.openxmlformats.org/officeDocument/2006/relationships/tags" Target="../tags/tag90.xml"/><Relationship Id="rId1" Type="http://schemas.openxmlformats.org/officeDocument/2006/relationships/tags" Target="../tags/tag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edia1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83432" y="1439780"/>
            <a:ext cx="10248800" cy="43557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707903" y="1055663"/>
            <a:ext cx="10801404" cy="52197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根据图片和材料指出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19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世纪中叶英国在城市化过程中城市环境如何</a:t>
            </a:r>
            <a:r>
              <a:rPr kumimoji="1"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？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407114" y="1772765"/>
            <a:ext cx="4852114" cy="3906209"/>
            <a:chOff x="9012" y="3988"/>
            <a:chExt cx="7855" cy="6512"/>
          </a:xfrm>
        </p:grpSpPr>
        <p:pic>
          <p:nvPicPr>
            <p:cNvPr id="5" name="图片 4" descr="图片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012" y="3988"/>
              <a:ext cx="7470" cy="569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>
              <p:custDataLst>
                <p:tags r:id="rId5"/>
              </p:custDataLst>
            </p:nvPr>
          </p:nvSpPr>
          <p:spPr>
            <a:xfrm>
              <a:off x="9129" y="9320"/>
              <a:ext cx="7738" cy="11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kern="0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19世纪中期，英国城市的街道狭窄而拥挤，</a:t>
              </a:r>
              <a:endParaRPr lang="zh-CN" altLang="en-US" sz="2000" kern="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kern="0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卫生条件极差，孩子们在垃圾堆上玩耍。</a:t>
              </a:r>
              <a:endParaRPr lang="zh-CN" altLang="en-US" sz="2000" kern="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6"/>
            </p:custDataLst>
          </p:nvPr>
        </p:nvGrpSpPr>
        <p:grpSpPr>
          <a:xfrm>
            <a:off x="5520296" y="1755299"/>
            <a:ext cx="6111875" cy="4049965"/>
            <a:chOff x="10353" y="708"/>
            <a:chExt cx="8847" cy="6837"/>
          </a:xfrm>
        </p:grpSpPr>
        <p:grpSp>
          <p:nvGrpSpPr>
            <p:cNvPr id="22" name="组合 21"/>
            <p:cNvGrpSpPr/>
            <p:nvPr>
              <p:custDataLst>
                <p:tags r:id="rId7"/>
              </p:custDataLst>
            </p:nvPr>
          </p:nvGrpSpPr>
          <p:grpSpPr>
            <a:xfrm>
              <a:off x="10353" y="708"/>
              <a:ext cx="8847" cy="6837"/>
              <a:chOff x="-1921" y="788"/>
              <a:chExt cx="8847" cy="6837"/>
            </a:xfrm>
          </p:grpSpPr>
          <p:sp>
            <p:nvSpPr>
              <p:cNvPr id="9" name="文本框 8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-1912" y="1830"/>
                <a:ext cx="8838" cy="5795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200" kern="0" dirty="0" smtClean="0">
                    <a:solidFill>
                      <a:schemeClr val="tx1"/>
                    </a:solidFill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</a:rPr>
                  <a:t>  “</a:t>
                </a:r>
                <a:r>
                  <a:rPr lang="zh-CN" altLang="en-US" sz="2200" kern="0" dirty="0">
                    <a:solidFill>
                      <a:schemeClr val="tx1"/>
                    </a:solidFill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</a:rPr>
                  <a:t>在(英国)城镇的最热闹地区，也正是在商业中心区，堆满了从肉庄、厕所，垃圾箱和便池中……倒出来的垃圾和烂肉烂鱼等等。”   </a:t>
                </a:r>
                <a:endParaRPr lang="zh-CN" altLang="en-US" sz="2200" kern="0" dirty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200" kern="0" dirty="0">
                    <a:solidFill>
                      <a:schemeClr val="tx1"/>
                    </a:solidFill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</a:rPr>
                  <a:t>    美国大城市处理污物的方式，也只是在半夜用马车将各个家庭的排泄物运出城外。城市人口增长太快，住房变得拥挤不堪，低收入家庭的居住条件更差。</a:t>
                </a:r>
                <a:endParaRPr lang="zh-CN" altLang="en-US" sz="2200" kern="0" dirty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200" kern="0" dirty="0">
                    <a:solidFill>
                      <a:schemeClr val="tx1"/>
                    </a:solidFill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</a:rPr>
                  <a:t>    1850年的巴黎街道狭窄而幽暗，许多居民区都是名副其实的贫民窟</a:t>
                </a:r>
                <a:endParaRPr lang="zh-CN" altLang="en-US" sz="2200" kern="0" dirty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17" name="组合 16"/>
              <p:cNvGrpSpPr/>
              <p:nvPr>
                <p:custDataLst>
                  <p:tags r:id="rId9"/>
                </p:custDataLst>
              </p:nvPr>
            </p:nvGrpSpPr>
            <p:grpSpPr>
              <a:xfrm>
                <a:off x="-1921" y="788"/>
                <a:ext cx="8669" cy="6711"/>
                <a:chOff x="10223" y="2577"/>
                <a:chExt cx="9060" cy="6711"/>
              </a:xfrm>
            </p:grpSpPr>
            <p:cxnSp>
              <p:nvCxnSpPr>
                <p:cNvPr id="18" name="直接连接符 17"/>
                <p:cNvCxnSpPr/>
                <p:nvPr>
                  <p:custDataLst>
                    <p:tags r:id="rId10"/>
                  </p:custDataLst>
                </p:nvPr>
              </p:nvCxnSpPr>
              <p:spPr>
                <a:xfrm flipV="1">
                  <a:off x="10223" y="2577"/>
                  <a:ext cx="8951" cy="29"/>
                </a:xfrm>
                <a:prstGeom prst="line">
                  <a:avLst/>
                </a:prstGeom>
                <a:ln w="28575" cmpd="sng">
                  <a:solidFill>
                    <a:srgbClr val="ED7D31">
                      <a:lumMod val="75000"/>
                    </a:srgbClr>
                  </a:solidFill>
                  <a:prstDash val="sysDash"/>
                </a:ln>
              </p:spPr>
              <p:style>
                <a:lnRef idx="1">
                  <a:srgbClr val="5B9BD5"/>
                </a:lnRef>
                <a:fillRef idx="0">
                  <a:srgbClr val="5B9BD5"/>
                </a:fillRef>
                <a:effectRef idx="0">
                  <a:srgbClr val="5B9BD5"/>
                </a:effectRef>
                <a:fontRef idx="minor">
                  <a:sysClr val="windowText" lastClr="000000"/>
                </a:fontRef>
              </p:style>
            </p:cxnSp>
            <p:cxnSp>
              <p:nvCxnSpPr>
                <p:cNvPr id="19" name="直接连接符 18"/>
                <p:cNvCxnSpPr/>
                <p:nvPr>
                  <p:custDataLst>
                    <p:tags r:id="rId11"/>
                  </p:custDataLst>
                </p:nvPr>
              </p:nvCxnSpPr>
              <p:spPr>
                <a:xfrm flipV="1">
                  <a:off x="10341" y="9287"/>
                  <a:ext cx="8942" cy="1"/>
                </a:xfrm>
                <a:prstGeom prst="line">
                  <a:avLst/>
                </a:prstGeom>
                <a:ln w="28575" cmpd="sng">
                  <a:solidFill>
                    <a:srgbClr val="ED7D31">
                      <a:lumMod val="75000"/>
                    </a:srgbClr>
                  </a:solidFill>
                  <a:prstDash val="sysDash"/>
                </a:ln>
              </p:spPr>
              <p:style>
                <a:lnRef idx="1">
                  <a:srgbClr val="5B9BD5"/>
                </a:lnRef>
                <a:fillRef idx="0">
                  <a:srgbClr val="5B9BD5"/>
                </a:fillRef>
                <a:effectRef idx="0">
                  <a:srgbClr val="5B9BD5"/>
                </a:effectRef>
                <a:fontRef idx="minor">
                  <a:sysClr val="windowText" lastClr="000000"/>
                </a:fontRef>
              </p:style>
            </p:cxnSp>
          </p:grpSp>
        </p:grpSp>
        <p:sp>
          <p:nvSpPr>
            <p:cNvPr id="2" name="矩形 1"/>
            <p:cNvSpPr/>
            <p:nvPr>
              <p:custDataLst>
                <p:tags r:id="rId12"/>
              </p:custDataLst>
            </p:nvPr>
          </p:nvSpPr>
          <p:spPr>
            <a:xfrm>
              <a:off x="10562" y="812"/>
              <a:ext cx="2557" cy="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相关史事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Box 3"/>
          <p:cNvSpPr txBox="1"/>
          <p:nvPr>
            <p:custDataLst>
              <p:tags r:id="rId13"/>
            </p:custDataLst>
          </p:nvPr>
        </p:nvSpPr>
        <p:spPr>
          <a:xfrm>
            <a:off x="740918" y="5852288"/>
            <a:ext cx="10061194" cy="5467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ctr" anchorCtr="0">
            <a:noAutofit/>
          </a:bodyPr>
          <a:lstStyle/>
          <a:p>
            <a:pPr algn="ctr">
              <a:buFont typeface="Arial" panose="020B0604020202020204" pitchFamily="34" charset="0"/>
            </a:pPr>
            <a:r>
              <a:rPr sz="2800" b="1" dirty="0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城市通常缺乏统一的规划。城市的环境很差</a:t>
            </a:r>
            <a:r>
              <a:rPr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。</a:t>
            </a:r>
            <a:endParaRPr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文本框 2"/>
          <p:cNvSpPr txBox="1"/>
          <p:nvPr>
            <p:custDataLst>
              <p:tags r:id="rId14"/>
            </p:custDataLst>
          </p:nvPr>
        </p:nvSpPr>
        <p:spPr>
          <a:xfrm>
            <a:off x="4295775" y="116632"/>
            <a:ext cx="295148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二·城市化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90220" y="1268760"/>
            <a:ext cx="11289665" cy="138499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19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世纪中期以后，城市环境开始得到改善,一些基础设施建立起来。人们用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砖块、石子铺设街道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，城市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供排水设施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建设起来，街头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照明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日益完善，还出现了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马拉的轨道公共客车和有轨电车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等城市公共交通工具。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4655" y="2925579"/>
            <a:ext cx="4873625" cy="2857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5430520" y="2924944"/>
            <a:ext cx="2628900" cy="3376774"/>
            <a:chOff x="4139952" y="164720"/>
            <a:chExt cx="1971675" cy="3556684"/>
          </a:xfrm>
        </p:grpSpPr>
        <p:pic>
          <p:nvPicPr>
            <p:cNvPr id="4099" name="Picture 3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39952" y="164720"/>
              <a:ext cx="1971675" cy="30411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矩形 5"/>
            <p:cNvSpPr/>
            <p:nvPr>
              <p:custDataLst>
                <p:tags r:id="rId7"/>
              </p:custDataLst>
            </p:nvPr>
          </p:nvSpPr>
          <p:spPr>
            <a:xfrm>
              <a:off x="4139952" y="3205734"/>
              <a:ext cx="1971675" cy="515670"/>
            </a:xfrm>
            <a:prstGeom prst="rect">
              <a:avLst/>
            </a:prstGeom>
            <a:noFill/>
          </p:spPr>
          <p:txBody>
            <a:bodyPr wrap="square" lIns="121752" tIns="60876" rIns="121752" bIns="60876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给路灯加油</a:t>
              </a:r>
              <a:endParaRPr lang="zh-CN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598805" y="5812289"/>
            <a:ext cx="41509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规划后的城市</a:t>
            </a:r>
            <a:endParaRPr lang="zh-CN" altLang="en-US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8612505" y="5812289"/>
            <a:ext cx="2914015" cy="489585"/>
          </a:xfrm>
          <a:prstGeom prst="rect">
            <a:avLst/>
          </a:prstGeom>
          <a:noFill/>
        </p:spPr>
        <p:txBody>
          <a:bodyPr wrap="square" lIns="121752" tIns="60876" rIns="121752" bIns="60876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公共交通</a:t>
            </a:r>
            <a:endParaRPr lang="zh-CN" altLang="en-US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23553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121015" y="2925578"/>
            <a:ext cx="3649980" cy="2856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2"/>
          <p:cNvSpPr txBox="1"/>
          <p:nvPr>
            <p:custDataLst>
              <p:tags r:id="rId12"/>
            </p:custDataLst>
          </p:nvPr>
        </p:nvSpPr>
        <p:spPr>
          <a:xfrm>
            <a:off x="4295775" y="116632"/>
            <a:ext cx="295148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二·城市化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>
            <p:custDataLst>
              <p:tags r:id="rId1"/>
            </p:custDataLst>
          </p:nvPr>
        </p:nvSpPr>
        <p:spPr>
          <a:xfrm>
            <a:off x="3431704" y="116632"/>
            <a:ext cx="6202045" cy="6451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  <a:sym typeface="+mn-ea"/>
              </a:rPr>
              <a:t>环境污染和贫富分化加剧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425" y="1557020"/>
            <a:ext cx="5382260" cy="3258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9" name="文本框 99"/>
          <p:cNvSpPr txBox="1"/>
          <p:nvPr>
            <p:custDataLst>
              <p:tags r:id="rId4"/>
            </p:custDataLst>
          </p:nvPr>
        </p:nvSpPr>
        <p:spPr>
          <a:xfrm>
            <a:off x="515293" y="4898543"/>
            <a:ext cx="11226596" cy="97872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相关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史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事：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19</a:t>
            </a:r>
            <a:r>
              <a:rPr lang="zh-CN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世纪后期，英国的有钱人以乘坐汽船游览泰晤士河为时尚。巨大的蒸汽轮船，在河中冒着呛人的浓烟；岸边工厂排放的污水，使河水变得污浊不堪。</a:t>
            </a:r>
            <a:endParaRPr lang="zh-CN" altLang="zh-CN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414020" y="994410"/>
            <a:ext cx="2304415" cy="5219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环境污染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" name="TextBox 18"/>
          <p:cNvSpPr txBox="1"/>
          <p:nvPr>
            <p:custDataLst>
              <p:tags r:id="rId6"/>
            </p:custDataLst>
          </p:nvPr>
        </p:nvSpPr>
        <p:spPr>
          <a:xfrm>
            <a:off x="515293" y="5877272"/>
            <a:ext cx="11202018" cy="4924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工厂排放的废水和废气，严重污染了大气和河流，危害着人们的身体健康。</a:t>
            </a:r>
            <a:endParaRPr lang="zh-CN" altLang="en-US" sz="2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5920179" y="1589069"/>
            <a:ext cx="5858510" cy="3194721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  <a:sym typeface="+mn-ea"/>
              </a:rPr>
              <a:t>    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在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这里，文明创造了自己的奇迹，而文明人则几乎又变成野蛮人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从这条污浊的排水管中，排出人类工业的最大一股潮流去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滋润全世界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；从这条肮脏的下水道中，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流淌出纯金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。在这里，人类的发展成就既是最完备的，又是最野蛮的。   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r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〔英）阿萨·勃里格斯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07035" y="980440"/>
            <a:ext cx="2942590" cy="5219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kumimoji="1"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kumimoji="1"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贫富分化加剧</a:t>
            </a:r>
            <a:endParaRPr kumimoji="1"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8675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1165" y="1628775"/>
            <a:ext cx="4229735" cy="2358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>
            <p:custDataLst>
              <p:tags r:id="rId4"/>
            </p:custDataLst>
          </p:nvPr>
        </p:nvSpPr>
        <p:spPr>
          <a:xfrm>
            <a:off x="4629551" y="1628775"/>
            <a:ext cx="7105650" cy="2662683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材料一：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19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世纪上半期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资本主义迅速发展的同时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工人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生活愈加贫困。例如工人每天要劳动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15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到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16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个小时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没有星期天等节假日，工资却少得可怜，难以维持一日三餐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工人子女的生活同样悲惨，他们没有幸福的童年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甚至六七岁就被迫给资本家当童工，任其宰割。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纪录片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马克思主义诞生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》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31165" y="4562817"/>
            <a:ext cx="9681845" cy="5219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根据图片和材料指出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19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世纪中叶的西方社会出现了什么问题？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" name="TextBox 18"/>
          <p:cNvSpPr txBox="1"/>
          <p:nvPr>
            <p:custDataLst>
              <p:tags r:id="rId6"/>
            </p:custDataLst>
          </p:nvPr>
        </p:nvSpPr>
        <p:spPr>
          <a:xfrm>
            <a:off x="431165" y="5139397"/>
            <a:ext cx="1137348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①资本家攫取了大部分社会财富，他们日益富裕，广大工人却难以糊口。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18"/>
          <p:cNvSpPr txBox="1"/>
          <p:nvPr>
            <p:custDataLst>
              <p:tags r:id="rId7"/>
            </p:custDataLst>
          </p:nvPr>
        </p:nvSpPr>
        <p:spPr>
          <a:xfrm>
            <a:off x="431165" y="5715342"/>
            <a:ext cx="1053401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②贫富分化加剧，社会矛盾日趋尖锐，工人的反抗斗争日益激烈。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3"/>
          <p:cNvSpPr txBox="1"/>
          <p:nvPr>
            <p:custDataLst>
              <p:tags r:id="rId8"/>
            </p:custDataLst>
          </p:nvPr>
        </p:nvSpPr>
        <p:spPr>
          <a:xfrm>
            <a:off x="3431704" y="116632"/>
            <a:ext cx="6202045" cy="6451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  <a:sym typeface="+mn-ea"/>
              </a:rPr>
              <a:t>环境污染和贫富分化加剧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297420" y="1124744"/>
            <a:ext cx="2890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阶级矛盾尖锐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pic>
        <p:nvPicPr>
          <p:cNvPr id="20485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b="11635"/>
          <a:stretch>
            <a:fillRect/>
          </a:stretch>
        </p:blipFill>
        <p:spPr>
          <a:xfrm>
            <a:off x="579120" y="1052195"/>
            <a:ext cx="5228590" cy="4451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TextBox 3"/>
          <p:cNvSpPr/>
          <p:nvPr>
            <p:custDataLst>
              <p:tags r:id="rId4"/>
            </p:custDataLst>
          </p:nvPr>
        </p:nvSpPr>
        <p:spPr>
          <a:xfrm>
            <a:off x="5895975" y="1988840"/>
            <a:ext cx="5693410" cy="3969385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just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zh-CN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工业革命时期，机器生产逐渐排斥手工劳动使大批手工业者破产，工人失业，工资下跌。当时工人把机器视为贫困的根源，用捣毁机器作为反对企业主，争取改善劳动条件的手段。</a:t>
            </a:r>
            <a:endParaRPr lang="zh-CN" altLang="zh-CN" sz="2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95325" y="5589270"/>
            <a:ext cx="4807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“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卢德分子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”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破坏工厂机器的场景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7" name="文本框 3"/>
          <p:cNvSpPr txBox="1"/>
          <p:nvPr>
            <p:custDataLst>
              <p:tags r:id="rId6"/>
            </p:custDataLst>
          </p:nvPr>
        </p:nvSpPr>
        <p:spPr>
          <a:xfrm>
            <a:off x="3431704" y="116632"/>
            <a:ext cx="6202045" cy="6451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  <a:sym typeface="+mn-ea"/>
              </a:rPr>
              <a:t>环境污染和贫富分化加剧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623392" y="1772816"/>
            <a:ext cx="107288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结合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所学知识分析归纳欧美国家的社会变化带来了怎样的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利与弊，对此谈谈你的认识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988709" y="3212976"/>
            <a:ext cx="10219859" cy="30469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要求：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、先自己思考，然后小组内交流。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、小组讨论有记录、确定主发言人。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、展示要求条理清晰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声音洪亮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135560" y="1052736"/>
            <a:ext cx="7632848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合作探究：工业化国家社会变化的利与弊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3"/>
          <p:cNvSpPr txBox="1"/>
          <p:nvPr>
            <p:custDataLst>
              <p:tags r:id="rId4"/>
            </p:custDataLst>
          </p:nvPr>
        </p:nvSpPr>
        <p:spPr>
          <a:xfrm>
            <a:off x="3431704" y="116632"/>
            <a:ext cx="6202045" cy="6451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  <a:sym typeface="+mn-ea"/>
              </a:rPr>
              <a:t>环境污染和贫富分化加剧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551385" y="1052736"/>
            <a:ext cx="11161240" cy="39703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利：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生产力提高，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人口的增长，劳动力增加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城市化推动了工商业的繁荣；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妇女地位的提高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无产阶级力量的壮大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教育得到普及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，提升了人们的文化素养，推动了社会进步。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城市化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改变了人们的思想观念使人们的生活更加便利交通、居住条件、医疗等基础设施不断改善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51384" y="5589240"/>
            <a:ext cx="7844044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科学技术的发展是一柄双刃剑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3"/>
          <p:cNvSpPr txBox="1"/>
          <p:nvPr>
            <p:custDataLst>
              <p:tags r:id="rId3"/>
            </p:custDataLst>
          </p:nvPr>
        </p:nvSpPr>
        <p:spPr>
          <a:xfrm>
            <a:off x="3431704" y="116632"/>
            <a:ext cx="6202045" cy="6451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  <a:sym typeface="+mn-ea"/>
              </a:rPr>
              <a:t>环境污染和贫富分化加剧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1384" y="4958795"/>
            <a:ext cx="9721080" cy="52322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弊：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环境污染、童工、贫富分化、城市卫生、治安等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052195"/>
            <a:ext cx="10629265" cy="5221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35280" y="1052195"/>
            <a:ext cx="11430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1</a:t>
            </a:r>
            <a:r>
              <a:rPr lang="en-US" altLang="zh-CN" sz="2400" b="1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.</a:t>
            </a: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城市化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的重要标志之一是城市人口比例的增长。据资料记载：到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1851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年，英国城市人口以达到总人口的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54%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，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1870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年进一步达到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70%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，接着还在不断上升。根据所学历史知识判断，英国城市人口发生上述变化的主要原因是（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</a:t>
            </a: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 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）</a:t>
            </a:r>
            <a:endParaRPr lang="zh-CN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A.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新航路开辟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  B.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殖民地扩张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  C.</a:t>
            </a:r>
            <a:r>
              <a:rPr lang="zh-CN" altLang="en-US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工业革命的推动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   D.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圈地运动的兴起</a:t>
            </a:r>
            <a:endParaRPr lang="zh-CN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35280" y="3807410"/>
            <a:ext cx="1143000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2.</a:t>
            </a: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“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一方面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,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资本家攫取了大部分的社会财富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,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他们日益富裕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;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另一方面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,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广大工人获得的收入却难以糊口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,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他们对不公平的社会现状越来越不满。”上述材料反映了第二次工业革命带来的影响是（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 </a:t>
            </a: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）</a:t>
            </a:r>
            <a:endParaRPr lang="zh-CN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A.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贫富差距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  </a:t>
            </a: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B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.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经济倒退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   C.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高工业污染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  </a:t>
            </a: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   D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.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城市化进程</a:t>
            </a:r>
            <a:endParaRPr lang="zh-CN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60770" y="4941168"/>
            <a:ext cx="899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A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72264" y="2196153"/>
            <a:ext cx="2131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C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41325" y="1124744"/>
            <a:ext cx="1140460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3</a:t>
            </a: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.</a:t>
            </a: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在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德国,汽车时代的到来,引起了居住方面的革命……汽车的普及推动了一场社会革命,遏制了人口进一步向城市集中,从而使人口得以从饱和的城市向郊区扩散。由此可见,第二次工业革命中,在德国出现的人口移动趋势是(   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)</a:t>
            </a:r>
            <a:endParaRPr lang="zh-CN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A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.由农村向城市集中                 B.由城市向郊区扩散 </a:t>
            </a:r>
            <a:endParaRPr lang="zh-CN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C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.由德国向欧洲扩散                 D.由大城市向小城市扩散</a:t>
            </a:r>
            <a:endParaRPr lang="zh-CN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73380" y="4149090"/>
            <a:ext cx="1154049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4</a:t>
            </a: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.</a:t>
            </a: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19世纪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中期以后,英国的有钱人以乘坐汽船游览泰晤士河为时尚。但这些巨大的整齐轮船，在河中冒着呛人的浓烟；岸边工厂排放的污水，也使河水变得污浊不堪。这主要揭示了工业化带来（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）</a:t>
            </a:r>
            <a:endParaRPr lang="zh-CN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A.交通拥挤   </a:t>
            </a: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 </a:t>
            </a: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B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.住房</a:t>
            </a: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紧张</a:t>
            </a: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    </a:t>
            </a: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C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.供水困难     </a:t>
            </a: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</a:t>
            </a: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D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.环境污染</a:t>
            </a:r>
            <a:endParaRPr lang="zh-CN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79776" y="5280733"/>
            <a:ext cx="2131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FF0000"/>
                </a:solidFill>
              </a:defRPr>
            </a:lvl1pPr>
          </a:lstStyle>
          <a:p>
            <a:r>
              <a:rPr lang="en-US" altLang="zh-CN" dirty="0"/>
              <a:t>D</a:t>
            </a:r>
            <a:endParaRPr lang="en-US" altLang="zh-CN" dirty="0"/>
          </a:p>
        </p:txBody>
      </p:sp>
      <p:sp>
        <p:nvSpPr>
          <p:cNvPr id="9" name="文本框 8"/>
          <p:cNvSpPr txBox="1"/>
          <p:nvPr/>
        </p:nvSpPr>
        <p:spPr>
          <a:xfrm>
            <a:off x="8660840" y="2225999"/>
            <a:ext cx="2131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A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5725" y="1556792"/>
            <a:ext cx="12192635" cy="30899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8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第</a:t>
            </a:r>
            <a:r>
              <a:rPr lang="en-US" altLang="zh-CN" sz="8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r>
              <a:rPr lang="zh-CN" altLang="en-US" sz="8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课</a:t>
            </a:r>
            <a:endParaRPr lang="en-US" altLang="zh-CN" sz="88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8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工业化</a:t>
            </a:r>
            <a:r>
              <a:rPr lang="zh-CN" altLang="en-US" sz="8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国家的社会变化</a:t>
            </a:r>
            <a:endParaRPr lang="zh-CN" altLang="en-US" sz="8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23956" y="3189068"/>
            <a:ext cx="5901691" cy="64389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完成本课课后练习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623392" y="980728"/>
            <a:ext cx="11008360" cy="525658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R="66675" algn="l" fontAlgn="auto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800" b="1" kern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了解人口增长和大众教育，理解工业革命带来的积极影响。正确认识工业化国家的社会变化。</a:t>
            </a:r>
            <a:endParaRPr lang="zh-CN" altLang="en-US" sz="2800" b="1" kern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200000"/>
              </a:lnSpc>
              <a:spcAft>
                <a:spcPct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800" b="1" kern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通过史料分析由于工业革命的开展，人们的生活方式发生了改变，也带来了一系列消极影响</a:t>
            </a:r>
            <a:endParaRPr lang="zh-CN" altLang="en-US" sz="2800" b="1" kern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200000"/>
              </a:lnSpc>
              <a:spcAft>
                <a:spcPct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800" b="1" kern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认识西方国家在工业化过程中的社会问题，正确认识人与自然的关系，树立可持续发展的观念。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zh-CN" altLang="en-US" sz="2800" b="1" kern="100" dirty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文本框 1"/>
          <p:cNvSpPr txBox="1"/>
          <p:nvPr>
            <p:custDataLst>
              <p:tags r:id="rId1"/>
            </p:custDataLst>
          </p:nvPr>
        </p:nvSpPr>
        <p:spPr>
          <a:xfrm>
            <a:off x="3517622" y="139895"/>
            <a:ext cx="5438775" cy="64516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一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·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人口增长和大众教育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sp>
        <p:nvSpPr>
          <p:cNvPr id="7177" name="矩形 11"/>
          <p:cNvSpPr/>
          <p:nvPr>
            <p:custDataLst>
              <p:tags r:id="rId2"/>
            </p:custDataLst>
          </p:nvPr>
        </p:nvSpPr>
        <p:spPr>
          <a:xfrm>
            <a:off x="623392" y="980229"/>
            <a:ext cx="2496196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何为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工业化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23392" y="1751770"/>
            <a:ext cx="7867005" cy="353943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marL="0" marR="0" lvl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sz="2800" b="1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工业化通常被定义为</a:t>
            </a:r>
            <a:r>
              <a:rPr sz="2800" b="1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工业</a:t>
            </a:r>
            <a:r>
              <a:rPr sz="2800" b="1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sz="2800" b="1" noProof="0" dirty="0" err="1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特别是其中的制造业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sz="2800" b="1" noProof="0" dirty="0" err="1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或第二产业产值</a:t>
            </a:r>
            <a:r>
              <a:rPr sz="2800" b="1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（或收入）</a:t>
            </a:r>
            <a:r>
              <a:rPr sz="2800" b="1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在国民生产总值</a:t>
            </a:r>
            <a:r>
              <a:rPr sz="2800" b="1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（或国民收入）中</a:t>
            </a:r>
            <a:r>
              <a:rPr sz="2800" b="1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比重不断上升的过程</a:t>
            </a:r>
            <a:r>
              <a:rPr sz="2800" b="1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noProof="0" dirty="0" err="1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以及工业</a:t>
            </a:r>
            <a:r>
              <a:rPr sz="2800" b="1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就业人数</a:t>
            </a:r>
            <a:r>
              <a:rPr sz="2800" b="1" noProof="0" dirty="0" err="1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在总就业人数中比重</a:t>
            </a:r>
            <a:r>
              <a:rPr sz="2800" b="1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不断上升的过程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工业发展是工业化的显著特征之一，但工业化并不能狭隘地仅仅理解为工业发展。在这一过程中，</a:t>
            </a:r>
            <a:r>
              <a:rPr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工业发展绝不是孤立进行的，而总是与农业城市化和服务业发展相辅相成</a:t>
            </a:r>
            <a:r>
              <a:rPr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9217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587823" y="1145325"/>
            <a:ext cx="3062605" cy="4161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06171" y="5428957"/>
            <a:ext cx="11044258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自主学习：快速阅读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教材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23—26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页黑体字内容，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说说这些新事物给工业化国家的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社会带来的变化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及表现（</a:t>
            </a:r>
            <a:r>
              <a:rPr lang="zh-CN" altLang="en-US" sz="2800" b="1" i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在书上勾画标注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）？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79425" y="1085948"/>
            <a:ext cx="1802130" cy="4603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人口增长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1813" t="4362"/>
          <a:stretch>
            <a:fillRect/>
          </a:stretch>
        </p:blipFill>
        <p:spPr>
          <a:xfrm>
            <a:off x="479425" y="1916832"/>
            <a:ext cx="3893185" cy="26771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softEdge rad="63500"/>
          </a:effectLst>
        </p:spPr>
      </p:pic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2504392" y="1085948"/>
            <a:ext cx="8663940" cy="4603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根据材料，分析工业革命后工业化的国家人口变化及其原因？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479425" y="4946552"/>
            <a:ext cx="990473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变化：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工业革命极大地推动了生产力的发展，促进了人口增长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479425" y="5590540"/>
            <a:ext cx="11309350" cy="5054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pPr algn="l"/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原因：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工业革命的推动、农业的发展、医疗条件的改善、政局稳定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15361"/>
          <p:cNvSpPr/>
          <p:nvPr>
            <p:custDataLst>
              <p:tags r:id="rId7"/>
            </p:custDataLst>
          </p:nvPr>
        </p:nvSpPr>
        <p:spPr>
          <a:xfrm>
            <a:off x="4372610" y="1916832"/>
            <a:ext cx="7285355" cy="266065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00B050"/>
            </a:solidFill>
            <a:prstDash val="dashDot"/>
            <a:miter/>
            <a:headEnd type="none" w="med" len="med"/>
            <a:tailEnd type="none" w="med" len="med"/>
          </a:ln>
        </p:spPr>
        <p:txBody>
          <a:bodyPr wrap="square" anchor="t">
            <a:noAutofit/>
          </a:bodyPr>
          <a:lstStyle/>
          <a:p>
            <a:pPr indent="342900" algn="just">
              <a:lnSpc>
                <a:spcPct val="10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工业革命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的发展使社会具备了提倡个人的自由发展和独立生存权利的</a:t>
            </a:r>
            <a:r>
              <a:rPr lang="zh-CN" altLang="en-US" sz="24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经济基础，人口增长出现了明显变化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在工业革命时期后的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50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年人口更是加速增长，几乎增长了一倍。威廉姆斯用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人口爆炸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来形容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世纪英国人口的增长。英国工业革命时期</a:t>
            </a:r>
            <a:r>
              <a:rPr lang="zh-CN" altLang="en-US" sz="24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引起死亡的</a:t>
            </a:r>
            <a:r>
              <a:rPr lang="zh-CN" altLang="en-US" sz="24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疾病、瘟疫、饥荒</a:t>
            </a:r>
            <a:r>
              <a:rPr lang="zh-CN" altLang="en-US" sz="24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、地方性</a:t>
            </a:r>
            <a:r>
              <a:rPr lang="zh-CN" altLang="en-US" sz="24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战争有所减少</a:t>
            </a:r>
            <a:r>
              <a:rPr lang="en-US" altLang="zh-CN" sz="24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……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342900" algn="just">
              <a:lnSpc>
                <a:spcPct val="10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——摘自舒小昀著《欧洲的历史与文明》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42900" algn="just">
              <a:lnSpc>
                <a:spcPct val="100000"/>
              </a:lnSpc>
            </a:pP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" name="文本框 1"/>
          <p:cNvSpPr txBox="1"/>
          <p:nvPr>
            <p:custDataLst>
              <p:tags r:id="rId8"/>
            </p:custDataLst>
          </p:nvPr>
        </p:nvSpPr>
        <p:spPr>
          <a:xfrm>
            <a:off x="3517622" y="139895"/>
            <a:ext cx="5438775" cy="64516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一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·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人口增长和大众教育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93065" y="1052195"/>
            <a:ext cx="2868930" cy="49149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劳动力结构变化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359785" y="1052830"/>
            <a:ext cx="7390765" cy="49149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根据材料，分析劳动力结构发生了怎样的变化？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1815" y="2060575"/>
            <a:ext cx="4921885" cy="3082925"/>
          </a:xfrm>
          <a:prstGeom prst="rect">
            <a:avLst/>
          </a:prstGeom>
        </p:spPr>
      </p:pic>
      <p:sp>
        <p:nvSpPr>
          <p:cNvPr id="4" name="TextBox 18"/>
          <p:cNvSpPr txBox="1"/>
          <p:nvPr>
            <p:custDataLst>
              <p:tags r:id="rId5"/>
            </p:custDataLst>
          </p:nvPr>
        </p:nvSpPr>
        <p:spPr>
          <a:xfrm>
            <a:off x="464820" y="5155565"/>
            <a:ext cx="1117409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Calibri" panose="020F0502020204030204"/>
                <a:ea typeface="黑体" panose="02010609060101010101" pitchFamily="49" charset="-122"/>
              </a:rPr>
              <a:t>①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工业革命促使工人阶级队伍不断壮大，劳动力结构发生了巨大变化。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07670" y="1613535"/>
            <a:ext cx="1326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材料一：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5551582" y="1988840"/>
            <a:ext cx="6206490" cy="291274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  <a:alpha val="85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pPr algn="just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材料二：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在利兹的毛纺织厂里，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1813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年女工占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26.3%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1830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年升至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34.2%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1816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年，苏格兰棉纺织厂里女工占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68.3%,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诺丁汉郡棉纺工厂的女工占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63.6%……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《英国工业革命时期的性别、工作与工资》乔伊斯</a:t>
            </a: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·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伯内特</a:t>
            </a:r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464820" y="5805170"/>
            <a:ext cx="941832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②妇女成为工业劳动者，为妇女地位的提高创造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了条件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"/>
          <p:cNvSpPr txBox="1"/>
          <p:nvPr>
            <p:custDataLst>
              <p:tags r:id="rId9"/>
            </p:custDataLst>
          </p:nvPr>
        </p:nvSpPr>
        <p:spPr>
          <a:xfrm>
            <a:off x="3517622" y="139895"/>
            <a:ext cx="5438775" cy="64516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一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·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人口增长和大众教育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07670" y="1052195"/>
            <a:ext cx="1931670" cy="49149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大众教育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07036" y="1628775"/>
            <a:ext cx="11311890" cy="10147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世纪中期以后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为了适应工业化发展的需要（目的）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，欧洲国家开始推广大众化教育。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3065" y="2708910"/>
            <a:ext cx="6090285" cy="298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07035" y="5805170"/>
            <a:ext cx="1142365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zh-CN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作用：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教育的普及，提高了欧美各国的大众文化水平，促进了社会发展。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567805" y="2707005"/>
            <a:ext cx="5151120" cy="2936875"/>
          </a:xfrm>
          <a:prstGeom prst="rect">
            <a:avLst/>
          </a:prstGeom>
          <a:solidFill>
            <a:schemeClr val="accent4">
              <a:lumMod val="40000"/>
              <a:lumOff val="60000"/>
              <a:alpha val="80000"/>
            </a:schemeClr>
          </a:solidFill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表现：</a:t>
            </a:r>
            <a:endParaRPr lang="zh-CN" altLang="en-US" sz="32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1.19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世纪初，德国推行教育改革，建立系统教育体系；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2.1870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年，免费义务教育在英国、法国实行。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1"/>
          <p:cNvSpPr txBox="1"/>
          <p:nvPr>
            <p:custDataLst>
              <p:tags r:id="rId7"/>
            </p:custDataLst>
          </p:nvPr>
        </p:nvSpPr>
        <p:spPr>
          <a:xfrm>
            <a:off x="3517622" y="139895"/>
            <a:ext cx="5438775" cy="64516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一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·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人口增长和大众教育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4" name="文本框 2"/>
          <p:cNvSpPr txBox="1"/>
          <p:nvPr>
            <p:custDataLst>
              <p:tags r:id="rId1"/>
            </p:custDataLst>
          </p:nvPr>
        </p:nvSpPr>
        <p:spPr>
          <a:xfrm>
            <a:off x="4295775" y="116632"/>
            <a:ext cx="295148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二·城市化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pic>
        <p:nvPicPr>
          <p:cNvPr id="3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51180" y="3029902"/>
            <a:ext cx="5003165" cy="318643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5715404" y="3607454"/>
            <a:ext cx="6039884" cy="203132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含义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28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城市化</a:t>
            </a:r>
            <a:r>
              <a:rPr lang="zh-CN" altLang="en-US" sz="28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是由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农业为主的传统乡村社会向以工业和服务业为主的现代城市社会</a:t>
            </a:r>
            <a:r>
              <a:rPr lang="zh-CN" altLang="en-US" sz="28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逐渐转变的历史过程。</a:t>
            </a:r>
            <a:endParaRPr lang="zh-CN" altLang="en-US" sz="2800" b="1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79320" y="963144"/>
            <a:ext cx="11446510" cy="1938992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英国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的曼彻斯特从一个乡下小镇演变成工业重地，得益于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运河和蒸汽机驱动的棉纺厂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……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，到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1830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年达到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99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家，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除了很多纺织厂以外，还建立了煤气厂和印刷厂等工厂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大批农民来到这里寻找机会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……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，后来曼彻斯特逐渐成长为大型的工业城市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，成为了英国城市化进程的一个缩影。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                                </a:t>
            </a:r>
            <a:r>
              <a:rPr lang="en-US" altLang="zh-CN" sz="2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摘编自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曼彻斯特科学博物馆说明书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》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7699754" y="1982563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工业化</a:t>
            </a:r>
            <a:endParaRPr kumimoji="0" lang="zh-CN" altLang="en-US" sz="3200" b="1" i="0" u="none" strike="noStrike" cap="none" spc="0" normalizeH="0" baseline="0" dirty="0">
              <a:ln>
                <a:noFill/>
              </a:ln>
              <a:solidFill>
                <a:srgbClr val="C00000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2"/>
            </p:custDataLst>
          </p:nvPr>
        </p:nvSpPr>
        <p:spPr>
          <a:xfrm>
            <a:off x="7696473" y="4104310"/>
            <a:ext cx="14077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城市化</a:t>
            </a:r>
            <a:endParaRPr kumimoji="0" lang="zh-CN" altLang="en-US" sz="3200" b="1" i="0" u="none" strike="noStrike" cap="none" spc="0" normalizeH="0" baseline="0" dirty="0">
              <a:ln>
                <a:noFill/>
              </a:ln>
              <a:solidFill>
                <a:srgbClr val="C00000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+mn-ea"/>
            </a:endParaRPr>
          </a:p>
        </p:txBody>
      </p:sp>
      <p:grpSp>
        <p:nvGrpSpPr>
          <p:cNvPr id="24" name="组合 23"/>
          <p:cNvGrpSpPr/>
          <p:nvPr>
            <p:custDataLst>
              <p:tags r:id="rId3"/>
            </p:custDataLst>
          </p:nvPr>
        </p:nvGrpSpPr>
        <p:grpSpPr>
          <a:xfrm>
            <a:off x="7699966" y="2595550"/>
            <a:ext cx="601980" cy="1501775"/>
            <a:chOff x="6613" y="5297"/>
            <a:chExt cx="711" cy="1645"/>
          </a:xfrm>
        </p:grpSpPr>
        <p:sp>
          <p:nvSpPr>
            <p:cNvPr id="25" name="文本框 24"/>
            <p:cNvSpPr txBox="1"/>
            <p:nvPr>
              <p:custDataLst>
                <p:tags r:id="rId4"/>
              </p:custDataLst>
            </p:nvPr>
          </p:nvSpPr>
          <p:spPr>
            <a:xfrm>
              <a:off x="6613" y="5623"/>
              <a:ext cx="711" cy="1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rgbClr val="CC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推进</a:t>
              </a:r>
              <a:endParaRPr kumimoji="0" lang="zh-CN" altLang="en-US" sz="2800" b="1" i="0" u="none" strike="noStrike" cap="none" spc="0" normalizeH="0" baseline="0" dirty="0">
                <a:ln>
                  <a:noFill/>
                </a:ln>
                <a:solidFill>
                  <a:srgbClr val="CC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endParaRPr>
            </a:p>
          </p:txBody>
        </p:sp>
        <p:cxnSp>
          <p:nvCxnSpPr>
            <p:cNvPr id="26" name="直接箭头连接符 25"/>
            <p:cNvCxnSpPr/>
            <p:nvPr>
              <p:custDataLst>
                <p:tags r:id="rId5"/>
              </p:custDataLst>
            </p:nvPr>
          </p:nvCxnSpPr>
          <p:spPr>
            <a:xfrm flipH="1">
              <a:off x="7199" y="5297"/>
              <a:ext cx="7" cy="1645"/>
            </a:xfrm>
            <a:prstGeom prst="straightConnector1">
              <a:avLst/>
            </a:prstGeom>
            <a:noFill/>
            <a:ln w="31750" cap="flat">
              <a:solidFill>
                <a:srgbClr val="C00000"/>
              </a:solidFill>
              <a:prstDash val="solid"/>
              <a:miter lim="800000"/>
              <a:tailEnd type="arrow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cxnSp>
        <p:nvCxnSpPr>
          <p:cNvPr id="27" name="直接箭头连接符 26"/>
          <p:cNvCxnSpPr/>
          <p:nvPr>
            <p:custDataLst>
              <p:tags r:id="rId6"/>
            </p:custDataLst>
          </p:nvPr>
        </p:nvCxnSpPr>
        <p:spPr>
          <a:xfrm flipV="1">
            <a:off x="3783286" y="2304402"/>
            <a:ext cx="1545590" cy="9525"/>
          </a:xfrm>
          <a:prstGeom prst="straightConnector1">
            <a:avLst/>
          </a:prstGeom>
          <a:noFill/>
          <a:ln w="31750" cap="flat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文本框 27"/>
          <p:cNvSpPr txBox="1"/>
          <p:nvPr>
            <p:custDataLst>
              <p:tags r:id="rId7"/>
            </p:custDataLst>
          </p:nvPr>
        </p:nvSpPr>
        <p:spPr>
          <a:xfrm>
            <a:off x="5291411" y="2022145"/>
            <a:ext cx="1126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工业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9" name="文本框 28"/>
          <p:cNvSpPr txBox="1"/>
          <p:nvPr>
            <p:custDataLst>
              <p:tags r:id="rId8"/>
            </p:custDataLst>
          </p:nvPr>
        </p:nvSpPr>
        <p:spPr>
          <a:xfrm>
            <a:off x="5328876" y="4056193"/>
            <a:ext cx="1012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城市</a:t>
            </a:r>
            <a:endParaRPr kumimoji="0" lang="zh-CN" altLang="en-US" sz="3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+mn-ea"/>
            </a:endParaRPr>
          </a:p>
        </p:txBody>
      </p:sp>
      <p:grpSp>
        <p:nvGrpSpPr>
          <p:cNvPr id="31" name="组合 30"/>
          <p:cNvGrpSpPr/>
          <p:nvPr>
            <p:custDataLst>
              <p:tags r:id="rId9"/>
            </p:custDataLst>
          </p:nvPr>
        </p:nvGrpSpPr>
        <p:grpSpPr>
          <a:xfrm>
            <a:off x="2803057" y="2066171"/>
            <a:ext cx="1156547" cy="2562012"/>
            <a:chOff x="709" y="4539"/>
            <a:chExt cx="1366" cy="3026"/>
          </a:xfrm>
        </p:grpSpPr>
        <p:sp>
          <p:nvSpPr>
            <p:cNvPr id="32" name="文本框 31"/>
            <p:cNvSpPr txBox="1"/>
            <p:nvPr>
              <p:custDataLst>
                <p:tags r:id="rId10"/>
              </p:custDataLst>
            </p:nvPr>
          </p:nvSpPr>
          <p:spPr>
            <a:xfrm>
              <a:off x="766" y="4539"/>
              <a:ext cx="1250" cy="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80000"/>
                </a:lnSpc>
                <a:buFont typeface="Wingdings" panose="05000000000000000000" pitchFamily="2" charset="2"/>
                <a:buNone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农业</a:t>
              </a:r>
              <a:endParaRPr kumimoji="0" lang="zh-CN" altLang="en-US" sz="32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endParaRPr>
            </a:p>
          </p:txBody>
        </p:sp>
        <p:sp>
          <p:nvSpPr>
            <p:cNvPr id="33" name="文本框 32"/>
            <p:cNvSpPr txBox="1"/>
            <p:nvPr>
              <p:custDataLst>
                <p:tags r:id="rId11"/>
              </p:custDataLst>
            </p:nvPr>
          </p:nvSpPr>
          <p:spPr>
            <a:xfrm>
              <a:off x="709" y="6992"/>
              <a:ext cx="1366" cy="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80000"/>
                </a:lnSpc>
                <a:buFont typeface="Wingdings" panose="05000000000000000000" pitchFamily="2" charset="2"/>
                <a:buNone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乡村</a:t>
              </a:r>
              <a:endParaRPr kumimoji="0" lang="zh-CN" altLang="en-US" sz="32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endParaRPr>
            </a:p>
          </p:txBody>
        </p:sp>
      </p:grpSp>
      <p:cxnSp>
        <p:nvCxnSpPr>
          <p:cNvPr id="34" name="直接箭头连接符 33"/>
          <p:cNvCxnSpPr/>
          <p:nvPr>
            <p:custDataLst>
              <p:tags r:id="rId12"/>
            </p:custDataLst>
          </p:nvPr>
        </p:nvCxnSpPr>
        <p:spPr>
          <a:xfrm flipV="1">
            <a:off x="3726771" y="4384980"/>
            <a:ext cx="1640840" cy="1270"/>
          </a:xfrm>
          <a:prstGeom prst="straightConnector1">
            <a:avLst/>
          </a:prstGeom>
          <a:noFill/>
          <a:ln w="31750" cap="flat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35" name="组合 34"/>
          <p:cNvGrpSpPr/>
          <p:nvPr>
            <p:custDataLst>
              <p:tags r:id="rId13"/>
            </p:custDataLst>
          </p:nvPr>
        </p:nvGrpSpPr>
        <p:grpSpPr>
          <a:xfrm>
            <a:off x="8400371" y="2587295"/>
            <a:ext cx="541655" cy="1517015"/>
            <a:chOff x="7674" y="5281"/>
            <a:chExt cx="640" cy="1661"/>
          </a:xfrm>
        </p:grpSpPr>
        <p:sp>
          <p:nvSpPr>
            <p:cNvPr id="36" name="文本框 35"/>
            <p:cNvSpPr txBox="1"/>
            <p:nvPr>
              <p:custDataLst>
                <p:tags r:id="rId14"/>
              </p:custDataLst>
            </p:nvPr>
          </p:nvSpPr>
          <p:spPr>
            <a:xfrm>
              <a:off x="7674" y="5604"/>
              <a:ext cx="640" cy="1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rgbClr val="CC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促进</a:t>
              </a:r>
              <a:endParaRPr kumimoji="0" lang="zh-CN" altLang="en-US" sz="2800" b="1" i="0" u="none" strike="noStrike" cap="none" spc="0" normalizeH="0" baseline="0" dirty="0">
                <a:ln>
                  <a:noFill/>
                </a:ln>
                <a:solidFill>
                  <a:srgbClr val="CC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endParaRPr>
            </a:p>
          </p:txBody>
        </p:sp>
        <p:cxnSp>
          <p:nvCxnSpPr>
            <p:cNvPr id="37" name="直接箭头连接符 36"/>
            <p:cNvCxnSpPr/>
            <p:nvPr>
              <p:custDataLst>
                <p:tags r:id="rId15"/>
              </p:custDataLst>
            </p:nvPr>
          </p:nvCxnSpPr>
          <p:spPr>
            <a:xfrm flipV="1">
              <a:off x="7723" y="5281"/>
              <a:ext cx="9" cy="1661"/>
            </a:xfrm>
            <a:prstGeom prst="straightConnector1">
              <a:avLst/>
            </a:prstGeom>
            <a:noFill/>
            <a:ln w="31750" cap="flat">
              <a:solidFill>
                <a:srgbClr val="C00000"/>
              </a:solidFill>
              <a:prstDash val="solid"/>
              <a:miter lim="800000"/>
              <a:tailEnd type="arrow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38" name="文本框 37"/>
          <p:cNvSpPr txBox="1"/>
          <p:nvPr>
            <p:custDataLst>
              <p:tags r:id="rId16"/>
            </p:custDataLst>
          </p:nvPr>
        </p:nvSpPr>
        <p:spPr>
          <a:xfrm>
            <a:off x="4303986" y="2478075"/>
            <a:ext cx="545465" cy="181483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工业革命</a:t>
            </a:r>
            <a:endParaRPr kumimoji="0" lang="zh-CN" altLang="en-US" sz="2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+mn-ea"/>
            </a:endParaRPr>
          </a:p>
        </p:txBody>
      </p:sp>
      <p:sp>
        <p:nvSpPr>
          <p:cNvPr id="39" name="右箭头 38"/>
          <p:cNvSpPr/>
          <p:nvPr>
            <p:custDataLst>
              <p:tags r:id="rId17"/>
            </p:custDataLst>
          </p:nvPr>
        </p:nvSpPr>
        <p:spPr>
          <a:xfrm>
            <a:off x="6485211" y="1785592"/>
            <a:ext cx="1147445" cy="1100487"/>
          </a:xfrm>
          <a:prstGeom prst="rightArrow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60958" tIns="60958" rIns="60958" bIns="60958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0" name="右箭头 39"/>
          <p:cNvSpPr/>
          <p:nvPr>
            <p:custDataLst>
              <p:tags r:id="rId18"/>
            </p:custDataLst>
          </p:nvPr>
        </p:nvSpPr>
        <p:spPr>
          <a:xfrm>
            <a:off x="6417901" y="3840681"/>
            <a:ext cx="1147445" cy="1100487"/>
          </a:xfrm>
          <a:prstGeom prst="rightArrow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60958" tIns="60958" rIns="60958" bIns="60958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19"/>
            </p:custDataLst>
          </p:nvPr>
        </p:nvSpPr>
        <p:spPr>
          <a:xfrm>
            <a:off x="463304" y="5030470"/>
            <a:ext cx="11286157" cy="1383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/>
              </a:rPr>
              <a:t>工业化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/>
              </a:rPr>
              <a:t>需要大量的雇佣劳动力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/>
              </a:rPr>
              <a:t>，劳动力高度集中逐步形成了城市，而城市的发展会提供更多的就业岗位，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/>
              </a:rPr>
              <a:t>吸引更多的雇佣劳动力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/>
              </a:rPr>
              <a:t>，满足工业化的需要。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35847" name="矩形 2"/>
          <p:cNvSpPr/>
          <p:nvPr>
            <p:custDataLst>
              <p:tags r:id="rId20"/>
            </p:custDataLst>
          </p:nvPr>
        </p:nvSpPr>
        <p:spPr>
          <a:xfrm>
            <a:off x="2863343" y="980728"/>
            <a:ext cx="5915532" cy="6280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>
            <a:solidFill>
              <a:srgbClr val="000000">
                <a:alpha val="0"/>
              </a:srgbClr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 wrap="square" lIns="67627" tIns="35242" rIns="67627" bIns="35242" anchor="ctr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>
              <a:lnSpc>
                <a:spcPct val="150000"/>
              </a:lnSpc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工业革命推动了城市化的进程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"/>
          <p:cNvSpPr txBox="1"/>
          <p:nvPr>
            <p:custDataLst>
              <p:tags r:id="rId21"/>
            </p:custDataLst>
          </p:nvPr>
        </p:nvSpPr>
        <p:spPr>
          <a:xfrm>
            <a:off x="4295775" y="116632"/>
            <a:ext cx="295148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二·城市化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8" grpId="0"/>
      <p:bldP spid="29" grpId="0"/>
      <p:bldP spid="38" grpId="1" bldLvl="0" animBg="1"/>
      <p:bldP spid="39" grpId="0" bldLvl="0" animBg="1"/>
      <p:bldP spid="40" grpId="0" bldLvl="0" animBg="1"/>
      <p:bldP spid="41" grpId="0" bldLvl="0" animBg="1"/>
    </p:bld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AS_UNIQUEID" val="59"/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AS_UNIQUEID" val="6907"/>
  <p:tag name="KSO_WM_BEAUTIFY_FLAG" val=""/>
</p:tagLst>
</file>

<file path=ppt/tags/tag103.xml><?xml version="1.0" encoding="utf-8"?>
<p:tagLst xmlns:p="http://schemas.openxmlformats.org/presentationml/2006/main">
  <p:tag name="AS_UNIQUEID" val="14208"/>
</p:tagLst>
</file>

<file path=ppt/tags/tag104.xml><?xml version="1.0" encoding="utf-8"?>
<p:tagLst xmlns:p="http://schemas.openxmlformats.org/presentationml/2006/main">
  <p:tag name="AS_UNIQUEID" val="14210"/>
  <p:tag name="KSO_WM_BEAUTIFY_FLAG" val=""/>
</p:tagLst>
</file>

<file path=ppt/tags/tag105.xml><?xml version="1.0" encoding="utf-8"?>
<p:tagLst xmlns:p="http://schemas.openxmlformats.org/presentationml/2006/main">
  <p:tag name="AS_UNIQUEID" val="14209"/>
  <p:tag name="KSO_WM_BEAUTIFY_FLAG" val=""/>
</p:tagLst>
</file>

<file path=ppt/tags/tag106.xml><?xml version="1.0" encoding="utf-8"?>
<p:tagLst xmlns:p="http://schemas.openxmlformats.org/presentationml/2006/main">
  <p:tag name="AS_UNIQUEID" val="14214"/>
</p:tagLst>
</file>

<file path=ppt/tags/tag107.xml><?xml version="1.0" encoding="utf-8"?>
<p:tagLst xmlns:p="http://schemas.openxmlformats.org/presentationml/2006/main">
  <p:tag name="AS_UNIQUEID" val="14215"/>
</p:tagLst>
</file>

<file path=ppt/tags/tag108.xml><?xml version="1.0" encoding="utf-8"?>
<p:tagLst xmlns:p="http://schemas.openxmlformats.org/presentationml/2006/main">
  <p:tag name="AS_UNIQUEID" val="14216"/>
  <p:tag name="KSO_WM_BEAUTIFY_FLAG" val=""/>
</p:tagLst>
</file>

<file path=ppt/tags/tag109.xml><?xml version="1.0" encoding="utf-8"?>
<p:tagLst xmlns:p="http://schemas.openxmlformats.org/presentationml/2006/main">
  <p:tag name="AS_UNIQUEID" val="14217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AS_UNIQUEID" val="14218"/>
  <p:tag name="KSO_WM_BEAUTIFY_FLAG" val=""/>
</p:tagLst>
</file>

<file path=ppt/tags/tag111.xml><?xml version="1.0" encoding="utf-8"?>
<p:tagLst xmlns:p="http://schemas.openxmlformats.org/presentationml/2006/main">
  <p:tag name="AS_UNIQUEID" val="14219"/>
  <p:tag name="KSO_WM_BEAUTIFY_FLAG" val=""/>
</p:tagLst>
</file>

<file path=ppt/tags/tag112.xml><?xml version="1.0" encoding="utf-8"?>
<p:tagLst xmlns:p="http://schemas.openxmlformats.org/presentationml/2006/main">
  <p:tag name="AS_UNIQUEID" val="14220"/>
  <p:tag name="KSO_WM_BEAUTIFY_FLAG" val=""/>
</p:tagLst>
</file>

<file path=ppt/tags/tag113.xml><?xml version="1.0" encoding="utf-8"?>
<p:tagLst xmlns:p="http://schemas.openxmlformats.org/presentationml/2006/main">
  <p:tag name="AS_UNIQUEID" val="14221"/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AS_UNIQUEID" val="14663"/>
  <p:tag name="KSO_WM_BEAUTIFY_FLAG" val=""/>
</p:tagLst>
</file>

<file path=ppt/tags/tag116.xml><?xml version="1.0" encoding="utf-8"?>
<p:tagLst xmlns:p="http://schemas.openxmlformats.org/presentationml/2006/main">
  <p:tag name="AS_UNIQUEID" val="1123"/>
  <p:tag name="KSO_WM_BEAUTIFY_FLAG" val=""/>
</p:tagLst>
</file>

<file path=ppt/tags/tag117.xml><?xml version="1.0" encoding="utf-8"?>
<p:tagLst xmlns:p="http://schemas.openxmlformats.org/presentationml/2006/main">
  <p:tag name="AS_UNIQUEID" val="1135"/>
</p:tagLst>
</file>

<file path=ppt/tags/tag118.xml><?xml version="1.0" encoding="utf-8"?>
<p:tagLst xmlns:p="http://schemas.openxmlformats.org/presentationml/2006/main">
  <p:tag name="AS_UNIQUEID" val="1136"/>
  <p:tag name="KSO_WM_BEAUTIFY_FLAG" val=""/>
</p:tagLst>
</file>

<file path=ppt/tags/tag119.xml><?xml version="1.0" encoding="utf-8"?>
<p:tagLst xmlns:p="http://schemas.openxmlformats.org/presentationml/2006/main">
  <p:tag name="AS_UNIQUEID" val="1137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AS_UNIQUEID" val="14665"/>
  <p:tag name="KSO_WM_BEAUTIFY_FLAG" val=""/>
</p:tagLst>
</file>

<file path=ppt/tags/tag121.xml><?xml version="1.0" encoding="utf-8"?>
<p:tagLst xmlns:p="http://schemas.openxmlformats.org/presentationml/2006/main">
  <p:tag name="AS_UNIQUEID" val="14666"/>
  <p:tag name="KSO_WM_BEAUTIFY_FLAG" val=""/>
</p:tagLst>
</file>

<file path=ppt/tags/tag122.xml><?xml version="1.0" encoding="utf-8"?>
<p:tagLst xmlns:p="http://schemas.openxmlformats.org/presentationml/2006/main">
  <p:tag name="AS_UNIQUEID" val="14664"/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AS_UNIQUEID" val="13781"/>
  <p:tag name="KSO_WM_BEAUTIFY_FLAG" val=""/>
</p:tagLst>
</file>

<file path=ppt/tags/tag126.xml><?xml version="1.0" encoding="utf-8"?>
<p:tagLst xmlns:p="http://schemas.openxmlformats.org/presentationml/2006/main">
  <p:tag name="AS_UNIQUEID" val="13782"/>
  <p:tag name="KSO_WM_BEAUTIFY_FLAG" val=""/>
</p:tagLst>
</file>

<file path=ppt/tags/tag127.xml><?xml version="1.0" encoding="utf-8"?>
<p:tagLst xmlns:p="http://schemas.openxmlformats.org/presentationml/2006/main">
  <p:tag name="AS_UNIQUEID" val="14669"/>
  <p:tag name="KSO_WM_BEAUTIFY_FLAG" val=""/>
</p:tagLst>
</file>

<file path=ppt/tags/tag128.xml><?xml version="1.0" encoding="utf-8"?>
<p:tagLst xmlns:p="http://schemas.openxmlformats.org/presentationml/2006/main">
  <p:tag name="AS_UNIQUEID" val="6917"/>
  <p:tag name="KSO_WM_BEAUTIFY_FLAG" val=""/>
</p:tagLst>
</file>

<file path=ppt/tags/tag129.xml><?xml version="1.0" encoding="utf-8"?>
<p:tagLst xmlns:p="http://schemas.openxmlformats.org/presentationml/2006/main">
  <p:tag name="AS_UNIQUEID" val="14694"/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30.xml><?xml version="1.0" encoding="utf-8"?>
<p:tagLst xmlns:p="http://schemas.openxmlformats.org/presentationml/2006/main">
  <p:tag name="AS_UNIQUEID" val="14673"/>
  <p:tag name="KSO_WM_BEAUTIFY_FLAG" val=""/>
</p:tagLst>
</file>

<file path=ppt/tags/tag131.xml><?xml version="1.0" encoding="utf-8"?>
<p:tagLst xmlns:p="http://schemas.openxmlformats.org/presentationml/2006/main">
  <p:tag name="AS_UNIQUEID" val="6920"/>
  <p:tag name="KSO_WM_BEAUTIFY_FLAG" val=""/>
</p:tagLst>
</file>

<file path=ppt/tags/tag132.xml><?xml version="1.0" encoding="utf-8"?>
<p:tagLst xmlns:p="http://schemas.openxmlformats.org/presentationml/2006/main">
  <p:tag name="AS_UNIQUEID" val="6921"/>
  <p:tag name="KSO_WM_BEAUTIFY_FLAG" val=""/>
</p:tagLst>
</file>

<file path=ppt/tags/tag133.xml><?xml version="1.0" encoding="utf-8"?>
<p:tagLst xmlns:p="http://schemas.openxmlformats.org/presentationml/2006/main">
  <p:tag name="AS_UNIQUEID" val="6922"/>
  <p:tag name="KSO_WM_BEAUTIFY_FLAG" val=""/>
</p:tagLst>
</file>

<file path=ppt/tags/tag134.xml><?xml version="1.0" encoding="utf-8"?>
<p:tagLst xmlns:p="http://schemas.openxmlformats.org/presentationml/2006/main">
  <p:tag name="AS_UNIQUEID" val="6923"/>
  <p:tag name="KSO_WM_BEAUTIFY_FLAG" val=""/>
</p:tagLst>
</file>

<file path=ppt/tags/tag135.xml><?xml version="1.0" encoding="utf-8"?>
<p:tagLst xmlns:p="http://schemas.openxmlformats.org/presentationml/2006/main">
  <p:tag name="AS_UNIQUEID" val="6924"/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AS_UNIQUEID" val="14675"/>
  <p:tag name="KSO_WM_BEAUTIFY_FLAG" val=""/>
</p:tagLst>
</file>

<file path=ppt/tags/tag138.xml><?xml version="1.0" encoding="utf-8"?>
<p:tagLst xmlns:p="http://schemas.openxmlformats.org/presentationml/2006/main">
  <p:tag name="AS_UNIQUEID" val="14676"/>
  <p:tag name="KSO_WM_BEAUTIFY_FLAG" val=""/>
</p:tagLst>
</file>

<file path=ppt/tags/tag139.xml><?xml version="1.0" encoding="utf-8"?>
<p:tagLst xmlns:p="http://schemas.openxmlformats.org/presentationml/2006/main">
  <p:tag name="AS_UNIQUEID" val="14677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AS_UNIQUEID" val="14678"/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COMMONDATA" val="eyJoZGlkIjoiM2U4YTQ4NGZjZGI1ZTdhNzIzYmNmNDRkZGU5MmI4ODIifQ=="/>
  <p:tag name="KSO_WPP_MARK_KEY" val="3a5f311e-f7f9-41e5-b799-f34613bd13a0"/>
  <p:tag name="commondata" val="eyJoZGlkIjoiMDc0YmVkNzIyYTUyMGViMjlkZjRjOWNkOGFjNWZiMmUifQ==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AS_UNIQUEID" val="1185"/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AS_UNIQUEID" val="1185"/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AS_UNIQUEID" val="1290"/>
</p:tagLst>
</file>

<file path=ppt/tags/tag39.xml><?xml version="1.0" encoding="utf-8"?>
<p:tagLst xmlns:p="http://schemas.openxmlformats.org/presentationml/2006/main">
  <p:tag name="AS_UNIQUEID" val="1291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AS_UNIQUEID" val="1292"/>
</p:tagLst>
</file>

<file path=ppt/tags/tag41.xml><?xml version="1.0" encoding="utf-8"?>
<p:tagLst xmlns:p="http://schemas.openxmlformats.org/presentationml/2006/main">
  <p:tag name="AS_UNIQUEID" val="1123"/>
  <p:tag name="KSO_WM_BEAUTIFY_FLAG" val=""/>
</p:tagLst>
</file>

<file path=ppt/tags/tag42.xml><?xml version="1.0" encoding="utf-8"?>
<p:tagLst xmlns:p="http://schemas.openxmlformats.org/presentationml/2006/main">
  <p:tag name="AS_UNIQUEID" val="6831"/>
  <p:tag name="KSO_WM_BEAUTIFY_FLAG" val=""/>
</p:tagLst>
</file>

<file path=ppt/tags/tag43.xml><?xml version="1.0" encoding="utf-8"?>
<p:tagLst xmlns:p="http://schemas.openxmlformats.org/presentationml/2006/main">
  <p:tag name="AS_UNIQUEID" val="14625"/>
</p:tagLst>
</file>

<file path=ppt/tags/tag44.xml><?xml version="1.0" encoding="utf-8"?>
<p:tagLst xmlns:p="http://schemas.openxmlformats.org/presentationml/2006/main">
  <p:tag name="AS_UNIQUEID" val="14626"/>
</p:tagLst>
</file>

<file path=ppt/tags/tag45.xml><?xml version="1.0" encoding="utf-8"?>
<p:tagLst xmlns:p="http://schemas.openxmlformats.org/presentationml/2006/main">
  <p:tag name="AS_UNIQUEID" val="14627"/>
</p:tagLst>
</file>

<file path=ppt/tags/tag46.xml><?xml version="1.0" encoding="utf-8"?>
<p:tagLst xmlns:p="http://schemas.openxmlformats.org/presentationml/2006/main">
  <p:tag name="AS_UNIQUEID" val="641"/>
  <p:tag name="KSO_WM_BEAUTIFY_FLAG" val="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AS_UNIQUEID" val="14632"/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AS_UNIQUEID" val="14633"/>
  <p:tag name="KSO_WM_BEAUTIFY_FLAG" val=""/>
</p:tagLst>
</file>

<file path=ppt/tags/tag51.xml><?xml version="1.0" encoding="utf-8"?>
<p:tagLst xmlns:p="http://schemas.openxmlformats.org/presentationml/2006/main">
  <p:tag name="AS_UNIQUEID" val="821"/>
  <p:tag name="KSO_WM_BEAUTIFY_FLAG" val=""/>
</p:tagLst>
</file>

<file path=ppt/tags/tag52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53.xml><?xml version="1.0" encoding="utf-8"?>
<p:tagLst xmlns:p="http://schemas.openxmlformats.org/presentationml/2006/main">
  <p:tag name="AS_UNIQUEID" val="14635"/>
  <p:tag name="KSO_WM_BEAUTIFY_FLAG" val=""/>
</p:tagLst>
</file>

<file path=ppt/tags/tag54.xml><?xml version="1.0" encoding="utf-8"?>
<p:tagLst xmlns:p="http://schemas.openxmlformats.org/presentationml/2006/main">
  <p:tag name="AS_UNIQUEID" val="12865"/>
  <p:tag name="KSO_WM_BEAUTIFY_FLAG" val=""/>
</p:tagLst>
</file>

<file path=ppt/tags/tag55.xml><?xml version="1.0" encoding="utf-8"?>
<p:tagLst xmlns:p="http://schemas.openxmlformats.org/presentationml/2006/main">
  <p:tag name="AS_UNIQUEID" val="14636"/>
  <p:tag name="KSO_WM_BEAUTIFY_FLAG" val=""/>
</p:tagLst>
</file>

<file path=ppt/tags/tag56.xml><?xml version="1.0" encoding="utf-8"?>
<p:tagLst xmlns:p="http://schemas.openxmlformats.org/presentationml/2006/main">
  <p:tag name="AS_UNIQUEID" val="14637"/>
  <p:tag name="KSO_WM_BEAUTIFY_FLAG" val=""/>
</p:tagLst>
</file>

<file path=ppt/tags/tag57.xml><?xml version="1.0" encoding="utf-8"?>
<p:tagLst xmlns:p="http://schemas.openxmlformats.org/presentationml/2006/main">
  <p:tag name="AS_UNIQUEID" val="12866"/>
  <p:tag name="KSO_WM_BEAUTIFY_FLAG" val=""/>
</p:tagLst>
</file>

<file path=ppt/tags/tag58.xml><?xml version="1.0" encoding="utf-8"?>
<p:tagLst xmlns:p="http://schemas.openxmlformats.org/presentationml/2006/main">
  <p:tag name="AS_UNIQUEID" val="857"/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61.xml><?xml version="1.0" encoding="utf-8"?>
<p:tagLst xmlns:p="http://schemas.openxmlformats.org/presentationml/2006/main">
  <p:tag name="AS_UNIQUEID" val="14640"/>
  <p:tag name="KSO_WM_BEAUTIFY_FLAG" val=""/>
</p:tagLst>
</file>

<file path=ppt/tags/tag62.xml><?xml version="1.0" encoding="utf-8"?>
<p:tagLst xmlns:p="http://schemas.openxmlformats.org/presentationml/2006/main">
  <p:tag name="AS_UNIQUEID" val="14133"/>
  <p:tag name="KSO_WM_BEAUTIFY_FLAG" val=""/>
</p:tagLst>
</file>

<file path=ppt/tags/tag63.xml><?xml version="1.0" encoding="utf-8"?>
<p:tagLst xmlns:p="http://schemas.openxmlformats.org/presentationml/2006/main">
  <p:tag name="AS_UNIQUEID" val="14641"/>
  <p:tag name="KSO_WM_BEAUTIFY_FLAG" val=""/>
</p:tagLst>
</file>

<file path=ppt/tags/tag64.xml><?xml version="1.0" encoding="utf-8"?>
<p:tagLst xmlns:p="http://schemas.openxmlformats.org/presentationml/2006/main">
  <p:tag name="AS_UNIQUEID" val="6852"/>
  <p:tag name="KSO_WM_BEAUTIFY_FLAG" val=""/>
</p:tagLst>
</file>

<file path=ppt/tags/tag65.xml><?xml version="1.0" encoding="utf-8"?>
<p:tagLst xmlns:p="http://schemas.openxmlformats.org/presentationml/2006/main">
  <p:tag name="AS_UNIQUEID" val="14642"/>
  <p:tag name="KSO_WM_BEAUTIFY_FLAG" val=""/>
</p:tagLst>
</file>

<file path=ppt/tags/tag66.xml><?xml version="1.0" encoding="utf-8"?>
<p:tagLst xmlns:p="http://schemas.openxmlformats.org/presentationml/2006/main">
  <p:tag name="AS_UNIQUEID" val="14645"/>
  <p:tag name="KSO_WM_BEAUTIFY_FLAG" val=""/>
</p:tagLst>
</file>

<file path=ppt/tags/tag67.xml><?xml version="1.0" encoding="utf-8"?>
<p:tagLst xmlns:p="http://schemas.openxmlformats.org/presentationml/2006/main">
  <p:tag name="AS_UNIQUEID" val="14647"/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AS_UNIQUEID" val="14650"/>
  <p:tag name="KSO_WM_BEAUTIFY_FLAG" val=""/>
</p:tagLst>
</file>

<file path=ppt/tags/tag71.xml><?xml version="1.0" encoding="utf-8"?>
<p:tagLst xmlns:p="http://schemas.openxmlformats.org/presentationml/2006/main">
  <p:tag name="AS_UNIQUEID" val="14651"/>
  <p:tag name="KSO_WM_BEAUTIFY_FLAG" val=""/>
</p:tagLst>
</file>

<file path=ppt/tags/tag72.xml><?xml version="1.0" encoding="utf-8"?>
<p:tagLst xmlns:p="http://schemas.openxmlformats.org/presentationml/2006/main">
  <p:tag name="AS_UNIQUEID" val="798"/>
  <p:tag name="KSO_WM_BEAUTIFY_FLAG" val=""/>
</p:tagLst>
</file>

<file path=ppt/tags/tag73.xml><?xml version="1.0" encoding="utf-8"?>
<p:tagLst xmlns:p="http://schemas.openxmlformats.org/presentationml/2006/main">
  <p:tag name="AS_UNIQUEID" val="14652"/>
  <p:tag name="KSO_WM_BEAUTIFY_FLAG" val=""/>
</p:tagLst>
</file>

<file path=ppt/tags/tag74.xml><?xml version="1.0" encoding="utf-8"?>
<p:tagLst xmlns:p="http://schemas.openxmlformats.org/presentationml/2006/main">
  <p:tag name="AS_UNIQUEID" val="14731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AS_UNIQUEID" val="14656"/>
  <p:tag name="KSO_WM_BEAUTIFY_FLAG" val=""/>
</p:tagLst>
</file>

<file path=ppt/tags/tag79.xml><?xml version="1.0" encoding="utf-8"?>
<p:tagLst xmlns:p="http://schemas.openxmlformats.org/presentationml/2006/main">
  <p:tag name="AS_UNIQUEID" val="14657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AS_UNIQUEID" val="14188"/>
  <p:tag name="KSO_WM_BEAUTIFY_FLAG" val=""/>
</p:tagLst>
</file>

<file path=ppt/tags/tag82.xml><?xml version="1.0" encoding="utf-8"?>
<p:tagLst xmlns:p="http://schemas.openxmlformats.org/presentationml/2006/main">
  <p:tag name="AS_UNIQUEID" val="14189"/>
  <p:tag name="KSO_WM_BEAUTIFY_FLAG" val=""/>
</p:tagLst>
</file>

<file path=ppt/tags/tag83.xml><?xml version="1.0" encoding="utf-8"?>
<p:tagLst xmlns:p="http://schemas.openxmlformats.org/presentationml/2006/main">
  <p:tag name="AS_UNIQUEID" val="14190"/>
</p:tagLst>
</file>

<file path=ppt/tags/tag84.xml><?xml version="1.0" encoding="utf-8"?>
<p:tagLst xmlns:p="http://schemas.openxmlformats.org/presentationml/2006/main">
  <p:tag name="AS_UNIQUEID" val="14191"/>
  <p:tag name="KSO_WM_BEAUTIFY_FLAG" val=""/>
</p:tagLst>
</file>

<file path=ppt/tags/tag85.xml><?xml version="1.0" encoding="utf-8"?>
<p:tagLst xmlns:p="http://schemas.openxmlformats.org/presentationml/2006/main">
  <p:tag name="AS_UNIQUEID" val="14192"/>
  <p:tag name="KSO_WM_BEAUTIFY_FLAG" val=""/>
</p:tagLst>
</file>

<file path=ppt/tags/tag86.xml><?xml version="1.0" encoding="utf-8"?>
<p:tagLst xmlns:p="http://schemas.openxmlformats.org/presentationml/2006/main">
  <p:tag name="AS_UNIQUEID" val="14193"/>
  <p:tag name="KSO_WM_BEAUTIFY_FLAG" val=""/>
</p:tagLst>
</file>

<file path=ppt/tags/tag87.xml><?xml version="1.0" encoding="utf-8"?>
<p:tagLst xmlns:p="http://schemas.openxmlformats.org/presentationml/2006/main">
  <p:tag name="AS_UNIQUEID" val="14194"/>
  <p:tag name="KSO_WM_BEAUTIFY_FLAG" val=""/>
</p:tagLst>
</file>

<file path=ppt/tags/tag88.xml><?xml version="1.0" encoding="utf-8"?>
<p:tagLst xmlns:p="http://schemas.openxmlformats.org/presentationml/2006/main">
  <p:tag name="AS_UNIQUEID" val="14195"/>
  <p:tag name="KSO_WM_BEAUTIFY_FLAG" val=""/>
</p:tagLst>
</file>

<file path=ppt/tags/tag89.xml><?xml version="1.0" encoding="utf-8"?>
<p:tagLst xmlns:p="http://schemas.openxmlformats.org/presentationml/2006/main">
  <p:tag name="AS_UNIQUEID" val="14196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AS_UNIQUEID" val="14197"/>
  <p:tag name="KSO_WM_BEAUTIFY_FLAG" val=""/>
</p:tagLst>
</file>

<file path=ppt/tags/tag91.xml><?xml version="1.0" encoding="utf-8"?>
<p:tagLst xmlns:p="http://schemas.openxmlformats.org/presentationml/2006/main">
  <p:tag name="AS_UNIQUEID" val="14198"/>
  <p:tag name="KSO_WM_BEAUTIFY_FLAG" val=""/>
</p:tagLst>
</file>

<file path=ppt/tags/tag92.xml><?xml version="1.0" encoding="utf-8"?>
<p:tagLst xmlns:p="http://schemas.openxmlformats.org/presentationml/2006/main">
  <p:tag name="AS_UNIQUEID" val="14199"/>
  <p:tag name="KSO_WM_BEAUTIFY_FLAG" val=""/>
</p:tagLst>
</file>

<file path=ppt/tags/tag93.xml><?xml version="1.0" encoding="utf-8"?>
<p:tagLst xmlns:p="http://schemas.openxmlformats.org/presentationml/2006/main">
  <p:tag name="AS_UNIQUEID" val="14200"/>
</p:tagLst>
</file>

<file path=ppt/tags/tag94.xml><?xml version="1.0" encoding="utf-8"?>
<p:tagLst xmlns:p="http://schemas.openxmlformats.org/presentationml/2006/main">
  <p:tag name="AS_UNIQUEID" val="14201"/>
  <p:tag name="KSO_WM_BEAUTIFY_FLAG" val=""/>
</p:tagLst>
</file>

<file path=ppt/tags/tag95.xml><?xml version="1.0" encoding="utf-8"?>
<p:tagLst xmlns:p="http://schemas.openxmlformats.org/presentationml/2006/main">
  <p:tag name="AS_UNIQUEID" val="14202"/>
  <p:tag name="KSO_WM_BEAUTIFY_FLAG" val=""/>
</p:tagLst>
</file>

<file path=ppt/tags/tag96.xml><?xml version="1.0" encoding="utf-8"?>
<p:tagLst xmlns:p="http://schemas.openxmlformats.org/presentationml/2006/main">
  <p:tag name="AS_UNIQUEID" val="14203"/>
  <p:tag name="KSO_WM_BEAUTIFY_FLAG" val=""/>
</p:tagLst>
</file>

<file path=ppt/tags/tag97.xml><?xml version="1.0" encoding="utf-8"?>
<p:tagLst xmlns:p="http://schemas.openxmlformats.org/presentationml/2006/main">
  <p:tag name="AS_UNIQUEID" val="14204"/>
  <p:tag name="KSO_WM_BEAUTIFY_FLAG" val=""/>
</p:tagLst>
</file>

<file path=ppt/tags/tag98.xml><?xml version="1.0" encoding="utf-8"?>
<p:tagLst xmlns:p="http://schemas.openxmlformats.org/presentationml/2006/main">
  <p:tag name="AS_UNIQUEID" val="14205"/>
  <p:tag name="KSO_WM_BEAUTIFY_FLAG" val=""/>
</p:tagLst>
</file>

<file path=ppt/tags/tag99.xml><?xml version="1.0" encoding="utf-8"?>
<p:tagLst xmlns:p="http://schemas.openxmlformats.org/presentationml/2006/main">
  <p:tag name="AS_UNIQUEID" val="14206"/>
  <p:tag name="KSO_WM_BEAUTIFY_FLAG" val=""/>
</p:tagLst>
</file>

<file path=ppt/theme/theme1.xml><?xml version="1.0" encoding="utf-8"?>
<a:theme xmlns:a="http://schemas.openxmlformats.org/drawingml/2006/main" name="6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3287</Words>
  <Application>WPS 演示</Application>
  <PresentationFormat>自定义</PresentationFormat>
  <Paragraphs>193</Paragraphs>
  <Slides>20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Wingdings</vt:lpstr>
      <vt:lpstr>黑体</vt:lpstr>
      <vt:lpstr>微软雅黑</vt:lpstr>
      <vt:lpstr>楷体</vt:lpstr>
      <vt:lpstr>新宋体</vt:lpstr>
      <vt:lpstr>方正粗黑宋简体</vt:lpstr>
      <vt:lpstr>Calibri</vt:lpstr>
      <vt:lpstr>华文中宋</vt:lpstr>
      <vt:lpstr>Arial</vt:lpstr>
      <vt:lpstr>Times New Roman</vt:lpstr>
      <vt:lpstr>Arial Unicode MS</vt:lpstr>
      <vt:lpstr>汉仪润圆-65简</vt:lpstr>
      <vt:lpstr>Times New Roman</vt:lpstr>
      <vt:lpstr>6_自定义设计方案</vt:lpstr>
      <vt:lpstr>课后作业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88</cp:revision>
  <dcterms:created xsi:type="dcterms:W3CDTF">2023-08-24T08:36:00Z</dcterms:created>
  <dcterms:modified xsi:type="dcterms:W3CDTF">2024-07-03T08:41:18Z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072E4BAFB63548528B0EB88183672DE2_13</vt:lpwstr>
  </property>
</Properties>
</file>